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9" r:id="rId1"/>
  </p:sldMasterIdLst>
  <p:sldIdLst>
    <p:sldId id="256" r:id="rId2"/>
    <p:sldId id="258" r:id="rId3"/>
    <p:sldId id="259" r:id="rId4"/>
    <p:sldId id="262" r:id="rId5"/>
    <p:sldId id="261" r:id="rId6"/>
    <p:sldId id="269" r:id="rId7"/>
    <p:sldId id="263" r:id="rId8"/>
    <p:sldId id="260" r:id="rId9"/>
    <p:sldId id="264" r:id="rId10"/>
    <p:sldId id="271" r:id="rId11"/>
    <p:sldId id="266" r:id="rId12"/>
    <p:sldId id="267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2D7F8-9665-7E05-8070-5B750411EAE0}" v="2" dt="2020-02-17T13:41:42.659"/>
    <p1510:client id="{01BB4C4F-4827-3024-30EF-4815926DD65D}" v="25" dt="2020-02-16T19:43:03.942"/>
    <p1510:client id="{10900DBC-6930-4A3E-BA4B-1DF232E4C5BB}" v="108" dt="2020-02-16T20:11:41.514"/>
    <p1510:client id="{35B701EF-C908-C25C-A1DC-E61D7557B113}" v="45" dt="2020-02-16T17:00:35.427"/>
    <p1510:client id="{5F01B64C-69D2-F0D4-65EB-6B309AF47FF5}" v="186" dt="2020-02-16T23:07:39.565"/>
    <p1510:client id="{6A287123-078D-AABC-5609-B73602CE2886}" v="980" dt="2020-02-16T22:58:40.331"/>
    <p1510:client id="{825EFC36-8ED7-4E94-B7A0-B534FED04DF1}" v="1482" dt="2020-02-16T18:10:22.979"/>
    <p1510:client id="{A486C6EB-7F07-AC4F-6455-61858A254AC8}" v="19" dt="2020-02-17T13:29:34.216"/>
    <p1510:client id="{A6533AAD-FE29-4685-AD93-A4EE7E3ED6A1}" v="80" dt="2020-02-16T15:34:49.546"/>
    <p1510:client id="{ABD44092-020B-C628-0683-954F7F520315}" v="19" dt="2020-02-17T00:35:39.503"/>
    <p1510:client id="{BBFC32B9-1663-4FA0-2D46-E7544C777201}" v="1559" dt="2020-02-16T22:31:54.274"/>
    <p1510:client id="{C9EF9983-23FA-F949-A63B-8C5BFF4FFD42}" v="23" dt="2020-02-16T22:44:37.8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51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63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481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67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98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24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00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42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518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34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10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52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250"/>
          <a:stretch/>
        </p:blipFill>
        <p:spPr>
          <a:xfrm>
            <a:off x="-4760" y="144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FFFFFF"/>
                </a:solidFill>
                <a:ea typeface="+mj-lt"/>
                <a:cs typeface="+mj-lt"/>
              </a:rPr>
              <a:t>Programação de Robôs</a:t>
            </a:r>
            <a:br>
              <a:rPr lang="pt-PT">
                <a:solidFill>
                  <a:srgbClr val="FFFFFF"/>
                </a:solidFill>
                <a:ea typeface="+mj-lt"/>
                <a:cs typeface="+mj-lt"/>
              </a:rPr>
            </a:br>
            <a:r>
              <a:rPr lang="pt-PT">
                <a:solidFill>
                  <a:srgbClr val="FFFFFF"/>
                </a:solidFill>
                <a:ea typeface="+mj-lt"/>
                <a:cs typeface="+mj-lt"/>
              </a:rPr>
              <a:t>Competição Robocode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12EA9-199D-4312-B7C8-4F111AFD4C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Sistemas Autónomos</a:t>
            </a:r>
          </a:p>
          <a:p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4" name="Imagem 14" descr="Uma imagem com objeto, relógio&#10;&#10;Descrição gerada com confiança muito alta">
            <a:extLst>
              <a:ext uri="{FF2B5EF4-FFF2-40B4-BE49-F238E27FC236}">
                <a16:creationId xmlns:a16="http://schemas.microsoft.com/office/drawing/2014/main" id="{7B0BF31C-30A6-4EF0-87D2-2994CE51E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1" y="5212"/>
            <a:ext cx="1857375" cy="89535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9948A5F-9A5D-4C8B-AEDE-9490E2BB56E2}"/>
              </a:ext>
            </a:extLst>
          </p:cNvPr>
          <p:cNvSpPr txBox="1"/>
          <p:nvPr/>
        </p:nvSpPr>
        <p:spPr>
          <a:xfrm>
            <a:off x="9452853" y="5439673"/>
            <a:ext cx="354753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2000">
                <a:cs typeface="Calibri"/>
              </a:rPr>
              <a:t>Alexandre Pinho A82441</a:t>
            </a:r>
            <a:endParaRPr lang="pt-PT">
              <a:cs typeface="Calibri" panose="020F0502020204030204"/>
            </a:endParaRPr>
          </a:p>
          <a:p>
            <a:r>
              <a:rPr lang="pt-PT" sz="2000">
                <a:cs typeface="Calibri"/>
              </a:rPr>
              <a:t>João Costa A81822</a:t>
            </a:r>
          </a:p>
          <a:p>
            <a:r>
              <a:rPr lang="pt-PT" sz="2000">
                <a:cs typeface="Calibri"/>
              </a:rPr>
              <a:t>Tiago Fontes A80987</a:t>
            </a:r>
          </a:p>
          <a:p>
            <a:r>
              <a:rPr lang="pt-PT" sz="2000">
                <a:ea typeface="+mn-lt"/>
                <a:cs typeface="+mn-lt"/>
              </a:rPr>
              <a:t>Tiago Sousa A81922</a:t>
            </a:r>
            <a:endParaRPr lang="en-US" sz="2000">
              <a:ea typeface="+mn-lt"/>
              <a:cs typeface="+mn-lt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B1DDAEE-FB06-4B3A-A592-66405E2C04A0}"/>
              </a:ext>
            </a:extLst>
          </p:cNvPr>
          <p:cNvSpPr txBox="1"/>
          <p:nvPr/>
        </p:nvSpPr>
        <p:spPr>
          <a:xfrm>
            <a:off x="108369" y="5758671"/>
            <a:ext cx="27432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2000">
                <a:cs typeface="Calibri"/>
              </a:rPr>
              <a:t>Professores:</a:t>
            </a:r>
          </a:p>
          <a:p>
            <a:r>
              <a:rPr lang="pt-PT" sz="2000">
                <a:cs typeface="Calibri"/>
              </a:rPr>
              <a:t>Paulo Novais</a:t>
            </a:r>
          </a:p>
          <a:p>
            <a:r>
              <a:rPr lang="pt-PT" sz="2000">
                <a:cs typeface="Calibri"/>
              </a:rPr>
              <a:t>Bruno Fernandes</a:t>
            </a:r>
          </a:p>
        </p:txBody>
      </p:sp>
    </p:spTree>
    <p:extLst>
      <p:ext uri="{BB962C8B-B14F-4D97-AF65-F5344CB8AC3E}">
        <p14:creationId xmlns:p14="http://schemas.microsoft.com/office/powerpoint/2010/main" val="1958528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6250"/>
          <a:stretch/>
        </p:blipFill>
        <p:spPr>
          <a:xfrm>
            <a:off x="20" y="-43122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b="1">
                <a:solidFill>
                  <a:srgbClr val="FFFFFF"/>
                </a:solidFill>
                <a:cs typeface="Calibri Light"/>
              </a:rPr>
              <a:t>Demonstração - CircumNavigator2</a:t>
            </a:r>
            <a:endParaRPr lang="pt-PT" b="1">
              <a:cs typeface="Calibri Ligh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12EA9-199D-4312-B7C8-4F111AFD4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0" indent="0">
              <a:buNone/>
            </a:pPr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</p:txBody>
      </p:sp>
      <p:pic>
        <p:nvPicPr>
          <p:cNvPr id="4" name="gravacao_circum_2.mov" descr="gravacao_circum_2.mov">
            <a:hlinkClick r:id="" action="ppaction://media"/>
            <a:extLst>
              <a:ext uri="{FF2B5EF4-FFF2-40B4-BE49-F238E27FC236}">
                <a16:creationId xmlns:a16="http://schemas.microsoft.com/office/drawing/2014/main" id="{487F1AA8-A047-8A4E-A6FB-604268F314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1271609"/>
            <a:ext cx="10157217" cy="490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0514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b="1">
                <a:solidFill>
                  <a:srgbClr val="FFFFFF"/>
                </a:solidFill>
                <a:cs typeface="Calibri Light"/>
              </a:rPr>
              <a:t>Análise de resultados</a:t>
            </a:r>
            <a:endParaRPr lang="pt-PT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12EA9-199D-4312-B7C8-4F111AFD4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7920"/>
            <a:ext cx="10515600" cy="40390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0" indent="0">
              <a:buNone/>
            </a:pPr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44700453-83F4-4065-8140-709CF2C93D1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Registos em Distância Percorrida/Perímetro do Percurso</a:t>
            </a:r>
          </a:p>
          <a:p>
            <a:pPr marL="457200" indent="-457200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CircumNavigator1: Registo 1:1693/1561</a:t>
            </a:r>
          </a:p>
          <a:p>
            <a:pPr marL="0" indent="0">
              <a:buNone/>
            </a:pP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                                         Registo 2:1741/1602</a:t>
            </a:r>
          </a:p>
          <a:p>
            <a:pPr marL="0" indent="0">
              <a:buNone/>
            </a:pP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                                         Registo 3: 1683/1549</a:t>
            </a:r>
          </a:p>
          <a:p>
            <a:pPr marL="0" indent="0">
              <a:buNone/>
            </a:pP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                        Média: Distância 1,08 vezes maior que o perímetro </a:t>
            </a:r>
            <a:endParaRPr lang="pt-PT">
              <a:cs typeface="Calibri" panose="020F0502020204030204"/>
            </a:endParaRPr>
          </a:p>
          <a:p>
            <a:pPr marL="0" indent="0">
              <a:buNone/>
            </a:pPr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CircumNavigator2: Registo 1: 1696/1555</a:t>
            </a:r>
            <a:endParaRPr lang="pt-PT">
              <a:solidFill>
                <a:srgbClr val="FFFFFF"/>
              </a:solidFill>
              <a:cs typeface="Calibri" panose="020F0502020204030204"/>
            </a:endParaRPr>
          </a:p>
          <a:p>
            <a:pPr marL="0" indent="0">
              <a:buNone/>
            </a:pP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                                        Registo 2: 1646/1509</a:t>
            </a:r>
            <a:endParaRPr lang="pt-PT">
              <a:solidFill>
                <a:srgbClr val="FFFFFF"/>
              </a:solidFill>
              <a:cs typeface="Calibri" panose="020F0502020204030204"/>
            </a:endParaRPr>
          </a:p>
          <a:p>
            <a:pPr marL="0" indent="0">
              <a:buNone/>
            </a:pP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                                        Registo 3: 1604/1470</a:t>
            </a:r>
            <a:endParaRPr lang="pt-PT">
              <a:cs typeface="Calibri"/>
            </a:endParaRPr>
          </a:p>
          <a:p>
            <a:pPr marL="0" indent="0">
              <a:buNone/>
            </a:pP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                        Média: Distância 1,09 vezes maior que o perímetro </a:t>
            </a:r>
          </a:p>
          <a:p>
            <a:pPr marL="914400" lvl="1"/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91558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FFFFFF"/>
                </a:solidFill>
                <a:ea typeface="+mj-lt"/>
                <a:cs typeface="+mj-lt"/>
              </a:rPr>
              <a:t>Programação de Robôs</a:t>
            </a:r>
            <a:br>
              <a:rPr lang="pt-PT">
                <a:solidFill>
                  <a:srgbClr val="FFFFFF"/>
                </a:solidFill>
                <a:ea typeface="+mj-lt"/>
                <a:cs typeface="+mj-lt"/>
              </a:rPr>
            </a:br>
            <a:r>
              <a:rPr lang="pt-PT">
                <a:solidFill>
                  <a:srgbClr val="FFFFFF"/>
                </a:solidFill>
                <a:ea typeface="+mj-lt"/>
                <a:cs typeface="+mj-lt"/>
              </a:rPr>
              <a:t>Competição Robocode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12EA9-199D-4312-B7C8-4F111AFD4C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Sistemas Autónomos</a:t>
            </a:r>
          </a:p>
          <a:p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4" name="Imagem 14" descr="Uma imagem com objeto, relógio&#10;&#10;Descrição gerada com confiança muito alta">
            <a:extLst>
              <a:ext uri="{FF2B5EF4-FFF2-40B4-BE49-F238E27FC236}">
                <a16:creationId xmlns:a16="http://schemas.microsoft.com/office/drawing/2014/main" id="{7B0BF31C-30A6-4EF0-87D2-2994CE51E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1" y="5212"/>
            <a:ext cx="1857375" cy="89535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9948A5F-9A5D-4C8B-AEDE-9490E2BB56E2}"/>
              </a:ext>
            </a:extLst>
          </p:cNvPr>
          <p:cNvSpPr txBox="1"/>
          <p:nvPr/>
        </p:nvSpPr>
        <p:spPr>
          <a:xfrm>
            <a:off x="9452853" y="5439673"/>
            <a:ext cx="354753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2000">
                <a:cs typeface="Calibri"/>
              </a:rPr>
              <a:t>Alexandre Pinho A82441</a:t>
            </a:r>
            <a:endParaRPr lang="pt-PT">
              <a:cs typeface="Calibri" panose="020F0502020204030204"/>
            </a:endParaRPr>
          </a:p>
          <a:p>
            <a:r>
              <a:rPr lang="pt-PT" sz="2000">
                <a:cs typeface="Calibri"/>
              </a:rPr>
              <a:t>João Costa A81822</a:t>
            </a:r>
          </a:p>
          <a:p>
            <a:r>
              <a:rPr lang="pt-PT" sz="2000">
                <a:cs typeface="Calibri"/>
              </a:rPr>
              <a:t>Tiago Fontes A80987</a:t>
            </a:r>
          </a:p>
          <a:p>
            <a:r>
              <a:rPr lang="pt-PT" sz="2000">
                <a:ea typeface="+mn-lt"/>
                <a:cs typeface="+mn-lt"/>
              </a:rPr>
              <a:t>Tiago Sousa A81922</a:t>
            </a:r>
            <a:endParaRPr lang="en-US" sz="2000">
              <a:ea typeface="+mn-lt"/>
              <a:cs typeface="+mn-lt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B1DDAEE-FB06-4B3A-A592-66405E2C04A0}"/>
              </a:ext>
            </a:extLst>
          </p:cNvPr>
          <p:cNvSpPr txBox="1"/>
          <p:nvPr/>
        </p:nvSpPr>
        <p:spPr>
          <a:xfrm>
            <a:off x="108369" y="5758671"/>
            <a:ext cx="27432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2000">
                <a:cs typeface="Calibri"/>
              </a:rPr>
              <a:t>Professores:</a:t>
            </a:r>
          </a:p>
          <a:p>
            <a:r>
              <a:rPr lang="pt-PT" sz="2000">
                <a:cs typeface="Calibri"/>
              </a:rPr>
              <a:t>Paulo Novais</a:t>
            </a:r>
          </a:p>
          <a:p>
            <a:r>
              <a:rPr lang="pt-PT" sz="2000">
                <a:cs typeface="Calibri"/>
              </a:rPr>
              <a:t>Bruno Fernandes</a:t>
            </a:r>
          </a:p>
        </p:txBody>
      </p:sp>
    </p:spTree>
    <p:extLst>
      <p:ext uri="{BB962C8B-B14F-4D97-AF65-F5344CB8AC3E}">
        <p14:creationId xmlns:p14="http://schemas.microsoft.com/office/powerpoint/2010/main" val="2160185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b="1">
                <a:solidFill>
                  <a:srgbClr val="FFFFFF"/>
                </a:solidFill>
                <a:cs typeface="Calibri Light"/>
              </a:rPr>
              <a:t>Estrutura da Apresentação</a:t>
            </a:r>
            <a:endParaRPr lang="pt-PT" b="1">
              <a:cs typeface="Calibri Ligh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12EA9-199D-4312-B7C8-4F111AFD4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pt-PT" b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Odómetro</a:t>
            </a:r>
            <a:endParaRPr lang="pt-PT" b="1">
              <a:cs typeface="Calibri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pt-PT" b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CircumNavigator1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pt-PT" b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CircumNavigator2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pt-PT" b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Demonstração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pt-PT" b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Análise de resultados</a:t>
            </a:r>
          </a:p>
        </p:txBody>
      </p:sp>
    </p:spTree>
    <p:extLst>
      <p:ext uri="{BB962C8B-B14F-4D97-AF65-F5344CB8AC3E}">
        <p14:creationId xmlns:p14="http://schemas.microsoft.com/office/powerpoint/2010/main" val="1564633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b="1">
                <a:solidFill>
                  <a:srgbClr val="FFFFFF"/>
                </a:solidFill>
                <a:cs typeface="Calibri Light"/>
              </a:rPr>
              <a:t>Odómetro</a:t>
            </a:r>
            <a:endParaRPr lang="pt-PT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12EA9-199D-4312-B7C8-4F111AFD4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pt-PT" sz="2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Reconhecimento dos eventos que representem alteração da posição do robot</a:t>
            </a:r>
          </a:p>
          <a:p>
            <a:endParaRPr lang="pt-PT" sz="240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r>
              <a:rPr lang="pt-PT" sz="2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Atender aos movimentos de </a:t>
            </a:r>
            <a:r>
              <a:rPr lang="pt-PT" sz="2400" i="1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back</a:t>
            </a:r>
            <a:r>
              <a:rPr lang="pt-PT" sz="2400" i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()  </a:t>
            </a:r>
            <a:r>
              <a:rPr lang="pt-PT" sz="2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e  </a:t>
            </a:r>
            <a:r>
              <a:rPr lang="pt-PT" sz="2400" i="1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ahead</a:t>
            </a:r>
            <a:r>
              <a:rPr lang="pt-PT" sz="2400" i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()</a:t>
            </a:r>
            <a:endParaRPr lang="pt-PT" sz="240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endParaRPr lang="pt-PT" sz="2400" i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r>
              <a:rPr lang="pt-PT" sz="2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Registar a última posição e a posição atual</a:t>
            </a:r>
            <a:endParaRPr lang="pt-PT" sz="2400" i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endParaRPr lang="pt-PT" sz="240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ea typeface="+mn-lt"/>
              <a:cs typeface="+mn-lt"/>
            </a:endParaRPr>
          </a:p>
          <a:p>
            <a:r>
              <a:rPr lang="pt-PT" sz="2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Utilização da fórmula cartesiana para cálculo da distância:</a:t>
            </a:r>
            <a:endParaRPr lang="pt-PT" sz="240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ea typeface="+mn-lt"/>
              <a:cs typeface="+mn-lt"/>
            </a:endParaRPr>
          </a:p>
          <a:p>
            <a:pPr lvl="1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d</a:t>
            </a:r>
            <a:r>
              <a:rPr lang="pt-PT" baseline="30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2</a:t>
            </a:r>
            <a:r>
              <a:rPr lang="pt-PT" baseline="-25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AB</a:t>
            </a: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 = (X</a:t>
            </a:r>
            <a:r>
              <a:rPr lang="pt-PT" baseline="-25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B</a:t>
            </a: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 – X</a:t>
            </a:r>
            <a:r>
              <a:rPr lang="pt-PT" baseline="-25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A</a:t>
            </a: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)</a:t>
            </a:r>
            <a:r>
              <a:rPr lang="pt-PT" baseline="30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2</a:t>
            </a: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 + (Y</a:t>
            </a:r>
            <a:r>
              <a:rPr lang="pt-PT" baseline="-25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B</a:t>
            </a: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 -Y</a:t>
            </a:r>
            <a:r>
              <a:rPr lang="pt-PT" baseline="-25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A</a:t>
            </a:r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)</a:t>
            </a:r>
            <a:r>
              <a:rPr lang="pt-PT" baseline="300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2</a:t>
            </a:r>
            <a:endParaRPr lang="pt-PT"/>
          </a:p>
          <a:p>
            <a:pPr lvl="1"/>
            <a:endParaRPr lang="pt-PT" baseline="3000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r>
              <a:rPr lang="pt-PT" sz="2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Incrementada a variável da distância total percorrida</a:t>
            </a:r>
            <a:endParaRPr lang="pt-PT" sz="2400" i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endParaRPr lang="pt-PT" sz="240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r>
              <a:rPr lang="pt-PT" sz="2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O resultado da distância medida pelo odómetro implementado aproxima-se da distância medida pelo </a:t>
            </a:r>
            <a:r>
              <a:rPr lang="pt-PT" sz="2400" i="1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StandardOdometer</a:t>
            </a:r>
            <a:r>
              <a:rPr lang="pt-PT" sz="2400" i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 </a:t>
            </a:r>
          </a:p>
          <a:p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ea typeface="+mn-lt"/>
              <a:cs typeface="+mn-lt"/>
            </a:endParaRPr>
          </a:p>
          <a:p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ea typeface="+mn-lt"/>
              <a:cs typeface="+mn-lt"/>
            </a:endParaRPr>
          </a:p>
          <a:p>
            <a:pPr marL="0" indent="0">
              <a:buNone/>
            </a:pPr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ea typeface="+mn-lt"/>
              <a:cs typeface="+mn-lt"/>
            </a:endParaRPr>
          </a:p>
          <a:p>
            <a:endParaRPr lang="pt-PT" baseline="3000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ea typeface="+mn-lt"/>
              <a:cs typeface="+mn-lt"/>
            </a:endParaRPr>
          </a:p>
          <a:p>
            <a:endParaRPr lang="pt-PT" baseline="3000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46532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b="1">
                <a:solidFill>
                  <a:srgbClr val="FFFFFF"/>
                </a:solidFill>
                <a:cs typeface="Calibri Light"/>
              </a:rPr>
              <a:t>CircumNavigator1</a:t>
            </a:r>
            <a:endParaRPr lang="pt-PT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12EA9-199D-4312-B7C8-4F111AFD4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Resolução baseada no ângulo formado com os obstáculos</a:t>
            </a:r>
          </a:p>
          <a:p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Deteção do ponto tangente a cada obstáculo de maneira a que não ocorram colisões</a:t>
            </a:r>
          </a:p>
          <a:p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Mudança de trajetória feitas com trajetória curvilínea (otimização percurso)</a:t>
            </a:r>
          </a:p>
          <a:p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16814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6">
            <a:extLst>
              <a:ext uri="{FF2B5EF4-FFF2-40B4-BE49-F238E27FC236}">
                <a16:creationId xmlns:a16="http://schemas.microsoft.com/office/drawing/2014/main" id="{C0B0B0C1-A306-4573-8D49-BB656F311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176" y="891540"/>
            <a:ext cx="4918544" cy="1346692"/>
          </a:xfrm>
        </p:spPr>
        <p:txBody>
          <a:bodyPr>
            <a:normAutofit/>
          </a:bodyPr>
          <a:lstStyle/>
          <a:p>
            <a:r>
              <a:rPr lang="pt-PT" sz="4000">
                <a:solidFill>
                  <a:srgbClr val="FFFFFF"/>
                </a:solidFill>
                <a:cs typeface="Calibri Light"/>
              </a:rPr>
              <a:t>Percurso Inicialmente Proposto</a:t>
            </a:r>
          </a:p>
        </p:txBody>
      </p:sp>
      <p:sp>
        <p:nvSpPr>
          <p:cNvPr id="13" name="Rectangle 18">
            <a:extLst>
              <a:ext uri="{FF2B5EF4-FFF2-40B4-BE49-F238E27FC236}">
                <a16:creationId xmlns:a16="http://schemas.microsoft.com/office/drawing/2014/main" id="{3C7D7B7A-CF54-42CE-AA57-119A8FA20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71172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A049A327-224C-4487-BD48-C56558EBA371}"/>
              </a:ext>
            </a:extLst>
          </p:cNvPr>
          <p:cNvSpPr txBox="1">
            <a:spLocks/>
          </p:cNvSpPr>
          <p:nvPr/>
        </p:nvSpPr>
        <p:spPr>
          <a:xfrm>
            <a:off x="6624816" y="1974587"/>
            <a:ext cx="5324833" cy="4202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r>
              <a:rPr lang="pt-PT" sz="2400" b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Percurso inclui algum </a:t>
            </a:r>
            <a:r>
              <a:rPr lang="pt-PT" sz="2400" b="1" i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overhead</a:t>
            </a:r>
            <a:endParaRPr lang="pt-PT" sz="2400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r>
              <a:rPr lang="pt-PT" sz="2400" b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Adoção percurso em forma de trapézio, de forma a minimizar o custo dos contornos dos obstáculos</a:t>
            </a: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</p:txBody>
      </p:sp>
      <p:pic>
        <p:nvPicPr>
          <p:cNvPr id="11" name="Imagem 17" descr="Uma imagem com exterior, paragem, tráfego, luz&#10;&#10;Descrição gerada com confiança muito alta">
            <a:extLst>
              <a:ext uri="{FF2B5EF4-FFF2-40B4-BE49-F238E27FC236}">
                <a16:creationId xmlns:a16="http://schemas.microsoft.com/office/drawing/2014/main" id="{11B55061-4AF3-446A-ACF1-BC7D790F4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965" y="1827845"/>
            <a:ext cx="5006282" cy="320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057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6">
            <a:extLst>
              <a:ext uri="{FF2B5EF4-FFF2-40B4-BE49-F238E27FC236}">
                <a16:creationId xmlns:a16="http://schemas.microsoft.com/office/drawing/2014/main" id="{C0B0B0C1-A306-4573-8D49-BB656F311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176" y="891540"/>
            <a:ext cx="4918544" cy="1346692"/>
          </a:xfrm>
        </p:spPr>
        <p:txBody>
          <a:bodyPr>
            <a:normAutofit/>
          </a:bodyPr>
          <a:lstStyle/>
          <a:p>
            <a:r>
              <a:rPr lang="pt-PT" sz="4000">
                <a:solidFill>
                  <a:srgbClr val="FFFFFF"/>
                </a:solidFill>
                <a:cs typeface="Calibri Light"/>
              </a:rPr>
              <a:t>Percurso Implementado</a:t>
            </a:r>
          </a:p>
        </p:txBody>
      </p:sp>
      <p:sp>
        <p:nvSpPr>
          <p:cNvPr id="13" name="Rectangle 18">
            <a:extLst>
              <a:ext uri="{FF2B5EF4-FFF2-40B4-BE49-F238E27FC236}">
                <a16:creationId xmlns:a16="http://schemas.microsoft.com/office/drawing/2014/main" id="{3C7D7B7A-CF54-42CE-AA57-119A8FA20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71172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A049A327-224C-4487-BD48-C56558EBA371}"/>
              </a:ext>
            </a:extLst>
          </p:cNvPr>
          <p:cNvSpPr txBox="1">
            <a:spLocks/>
          </p:cNvSpPr>
          <p:nvPr/>
        </p:nvSpPr>
        <p:spPr>
          <a:xfrm>
            <a:off x="6624816" y="1974587"/>
            <a:ext cx="5324833" cy="4202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r>
              <a:rPr lang="pt-PT" sz="2400" b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Rotação inicial para determinar ângulo de deslocamento</a:t>
            </a:r>
            <a:endParaRPr lang="pt-PT" sz="2400" b="1" i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457200" indent="-457200">
              <a:lnSpc>
                <a:spcPct val="150000"/>
              </a:lnSpc>
            </a:pPr>
            <a:r>
              <a:rPr lang="pt-PT" sz="2400" b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/>
              </a:rPr>
              <a:t>Possibilidade de rotações mais suaves e no sentido da trajetória necessária percorrer</a:t>
            </a: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endParaRPr lang="pt-PT" b="1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/>
            </a:endParaRPr>
          </a:p>
        </p:txBody>
      </p:sp>
      <p:pic>
        <p:nvPicPr>
          <p:cNvPr id="5" name="Imagem 6" descr="Uma imagem com jogo&#10;&#10;Descrição gerada com confiança muito alta">
            <a:extLst>
              <a:ext uri="{FF2B5EF4-FFF2-40B4-BE49-F238E27FC236}">
                <a16:creationId xmlns:a16="http://schemas.microsoft.com/office/drawing/2014/main" id="{B925BA0B-5E90-4B52-8B30-B68D977804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662" y="2009565"/>
            <a:ext cx="5162407" cy="3146975"/>
          </a:xfrm>
        </p:spPr>
      </p:pic>
    </p:spTree>
    <p:extLst>
      <p:ext uri="{BB962C8B-B14F-4D97-AF65-F5344CB8AC3E}">
        <p14:creationId xmlns:p14="http://schemas.microsoft.com/office/powerpoint/2010/main" val="2208989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b="1">
                <a:solidFill>
                  <a:srgbClr val="FFFFFF"/>
                </a:solidFill>
                <a:cs typeface="Calibri Light"/>
              </a:rPr>
              <a:t>CircumNavigator2</a:t>
            </a:r>
            <a:endParaRPr lang="pt-PT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12EA9-199D-4312-B7C8-4F111AFD4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Mantém estado do mundo (Map&lt;String, ScannedRobot&gt;)</a:t>
            </a:r>
          </a:p>
          <a:p>
            <a:pPr marL="914400" lvl="1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ScannedRobot – nome, posição (atual e anterior), direção</a:t>
            </a:r>
          </a:p>
          <a:p>
            <a:pPr marL="457200" indent="-457200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Espera que robôs se posicionem</a:t>
            </a:r>
          </a:p>
          <a:p>
            <a:pPr marL="914400" lvl="1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Um robô em cada quadrante exceto o inferior esquerdo</a:t>
            </a:r>
          </a:p>
          <a:p>
            <a:pPr marL="914400" lvl="1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Todos os robôs estacionários (posição atual = posição anterior)</a:t>
            </a:r>
          </a:p>
          <a:p>
            <a:pPr marL="457200" indent="-457200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Planeia a trajetória (conjunto de pontos a alcançar)</a:t>
            </a:r>
          </a:p>
          <a:p>
            <a:pPr marL="914400" lvl="1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Ir para o canto</a:t>
            </a:r>
          </a:p>
          <a:p>
            <a:pPr marL="914400" lvl="1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Contornar cada robô passando por 3 pontos à sua volta</a:t>
            </a:r>
          </a:p>
          <a:p>
            <a:pPr marL="914400" lvl="1"/>
            <a:r>
              <a:rPr lang="pt-PT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solidFill>
                  <a:srgbClr val="FFFFFF"/>
                </a:solidFill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cs typeface="Calibri" panose="020F0502020204030204"/>
              </a:rPr>
              <a:t>Voltar para o canto</a:t>
            </a:r>
          </a:p>
        </p:txBody>
      </p:sp>
    </p:spTree>
    <p:extLst>
      <p:ext uri="{BB962C8B-B14F-4D97-AF65-F5344CB8AC3E}">
        <p14:creationId xmlns:p14="http://schemas.microsoft.com/office/powerpoint/2010/main" val="33835140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 descr="Uma imagem com mapa, texto&#10;&#10;Descrição gerada com confiança muito alta">
            <a:extLst>
              <a:ext uri="{FF2B5EF4-FFF2-40B4-BE49-F238E27FC236}">
                <a16:creationId xmlns:a16="http://schemas.microsoft.com/office/drawing/2014/main" id="{0C07CE4C-C19F-4820-8CF8-D286E3695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7534" y="364920"/>
            <a:ext cx="6136932" cy="6136932"/>
          </a:xfrm>
        </p:spPr>
      </p:pic>
    </p:spTree>
    <p:extLst>
      <p:ext uri="{BB962C8B-B14F-4D97-AF65-F5344CB8AC3E}">
        <p14:creationId xmlns:p14="http://schemas.microsoft.com/office/powerpoint/2010/main" val="2391041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23A33DBD-A061-4707-9434-CF8784E127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6250"/>
          <a:stretch/>
        </p:blipFill>
        <p:spPr>
          <a:xfrm>
            <a:off x="20" y="-43122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5354E65-C902-4145-94BE-81D4CF8E0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b="1">
                <a:solidFill>
                  <a:srgbClr val="FFFFFF"/>
                </a:solidFill>
                <a:cs typeface="Calibri Light"/>
              </a:rPr>
              <a:t>Demonstração - CircumNavigator1</a:t>
            </a:r>
            <a:endParaRPr lang="pt-PT" b="1">
              <a:cs typeface="Calibri Ligh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812EA9-199D-4312-B7C8-4F111AFD4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  <a:p>
            <a:pPr marL="0" indent="0">
              <a:buNone/>
            </a:pPr>
            <a:endParaRPr lang="pt-PT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solidFill>
                <a:srgbClr val="FFFFFF"/>
              </a:solidFill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  <a:cs typeface="Calibri" panose="020F0502020204030204"/>
            </a:endParaRPr>
          </a:p>
        </p:txBody>
      </p:sp>
      <p:pic>
        <p:nvPicPr>
          <p:cNvPr id="5" name="gravacao_circum_1.mov" descr="gravacao_circum_1.mov">
            <a:hlinkClick r:id="" action="ppaction://media"/>
            <a:extLst>
              <a:ext uri="{FF2B5EF4-FFF2-40B4-BE49-F238E27FC236}">
                <a16:creationId xmlns:a16="http://schemas.microsoft.com/office/drawing/2014/main" id="{23A2463F-05CA-7F44-991D-35318733C3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8767" y="1246688"/>
            <a:ext cx="10208821" cy="493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550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Ecrã Panorâmico</PresentationFormat>
  <Slides>12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3" baseType="lpstr">
      <vt:lpstr>Office Theme</vt:lpstr>
      <vt:lpstr>Programação de Robôs Competição Robocode</vt:lpstr>
      <vt:lpstr>Estrutura da Apresentação</vt:lpstr>
      <vt:lpstr>Odómetro</vt:lpstr>
      <vt:lpstr>CircumNavigator1</vt:lpstr>
      <vt:lpstr>Percurso Inicialmente Proposto</vt:lpstr>
      <vt:lpstr>Percurso Implementado</vt:lpstr>
      <vt:lpstr>CircumNavigator2</vt:lpstr>
      <vt:lpstr>Apresentação do PowerPoint</vt:lpstr>
      <vt:lpstr>Demonstração - CircumNavigator1</vt:lpstr>
      <vt:lpstr>Demonstração - CircumNavigator2</vt:lpstr>
      <vt:lpstr>Análise de resultados</vt:lpstr>
      <vt:lpstr>Programação de Robôs Competição Robocode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1</cp:revision>
  <dcterms:created xsi:type="dcterms:W3CDTF">2012-08-15T17:17:20Z</dcterms:created>
  <dcterms:modified xsi:type="dcterms:W3CDTF">2020-02-17T16:49:19Z</dcterms:modified>
</cp:coreProperties>
</file>